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entation.xml" ContentType="application/vnd.openxmlformats-officedocument.presentationml.presentation.main+xml"/>
  <Override PartName="/ppt/slideLayouts/slideLayout3.xml" ContentType="application/vnd.openxmlformats-officedocument.presentationml.slideLayout+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9"/>
  </p:notesMasterIdLst>
  <p:sldIdLst>
    <p:sldId id="282" r:id="rId2"/>
    <p:sldId id="283" r:id="rId3"/>
    <p:sldId id="257" r:id="rId4"/>
    <p:sldId id="258" r:id="rId5"/>
    <p:sldId id="261" r:id="rId6"/>
    <p:sldId id="262" r:id="rId7"/>
    <p:sldId id="259" r:id="rId8"/>
    <p:sldId id="260" r:id="rId9"/>
    <p:sldId id="263" r:id="rId10"/>
    <p:sldId id="264" r:id="rId11"/>
    <p:sldId id="265" r:id="rId12"/>
    <p:sldId id="266" r:id="rId13"/>
    <p:sldId id="267" r:id="rId14"/>
    <p:sldId id="268" r:id="rId15"/>
    <p:sldId id="269" r:id="rId16"/>
    <p:sldId id="270" r:id="rId17"/>
    <p:sldId id="284" r:id="rId18"/>
    <p:sldId id="281" r:id="rId19"/>
    <p:sldId id="280" r:id="rId20"/>
    <p:sldId id="273" r:id="rId21"/>
    <p:sldId id="256" r:id="rId22"/>
    <p:sldId id="285" r:id="rId23"/>
    <p:sldId id="286" r:id="rId24"/>
    <p:sldId id="287" r:id="rId25"/>
    <p:sldId id="288" r:id="rId26"/>
    <p:sldId id="289" r:id="rId27"/>
    <p:sldId id="290"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8633"/>
  </p:normalViewPr>
  <p:slideViewPr>
    <p:cSldViewPr>
      <p:cViewPr varScale="1">
        <p:scale>
          <a:sx n="87" d="100"/>
          <a:sy n="87" d="100"/>
        </p:scale>
        <p:origin x="696"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openxmlformats.org/officeDocument/2006/relationships/customXml" Target="../customXml/item2.xml"/><Relationship Id="rId8" Type="http://schemas.openxmlformats.org/officeDocument/2006/relationships/slide" Target="slides/slide7.xml"/></Relationships>
</file>

<file path=ppt/media/image1.jpeg>
</file>

<file path=ppt/media/image10.jpg>
</file>

<file path=ppt/media/image11.jpg>
</file>

<file path=ppt/media/image12.png>
</file>

<file path=ppt/media/image2.tiff>
</file>

<file path=ppt/media/image3.png>
</file>

<file path=ppt/media/image4.png>
</file>

<file path=ppt/media/image5.tiff>
</file>

<file path=ppt/media/image6.tiff>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23EFA0-BD6E-DB42-AFFB-64B5A9B5A73C}" type="datetimeFigureOut">
              <a:rPr lang="en-US" smtClean="0"/>
              <a:t>11/19/22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16B6F8-8BF2-DA47-99CA-A286C994DCB7}" type="slidenum">
              <a:rPr lang="en-US" smtClean="0"/>
              <a:t>‹#›</a:t>
            </a:fld>
            <a:endParaRPr lang="en-US"/>
          </a:p>
        </p:txBody>
      </p:sp>
    </p:spTree>
    <p:extLst>
      <p:ext uri="{BB962C8B-B14F-4D97-AF65-F5344CB8AC3E}">
        <p14:creationId xmlns:p14="http://schemas.microsoft.com/office/powerpoint/2010/main" val="23636660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www.technologynetworks.com</a:t>
            </a:r>
            <a:r>
              <a:rPr lang="en-US" dirty="0"/>
              <a:t>/neuroscience/news/key-social-reward-circuit-in-the-brain-impaired-in-kids-with-autism-306337</a:t>
            </a:r>
          </a:p>
          <a:p>
            <a:r>
              <a:rPr lang="en-IN" sz="1200" b="0" i="1" u="none" strike="noStrike" kern="1200" dirty="0">
                <a:solidFill>
                  <a:schemeClr val="tx1"/>
                </a:solidFill>
                <a:effectLst/>
                <a:latin typeface="+mn-lt"/>
                <a:ea typeface="+mn-ea"/>
                <a:cs typeface="+mn-cs"/>
              </a:rPr>
              <a:t>MRI scans revealed that kids with autism have differences in a brain pathway that normally makes social interaction feel rewarding. Nerve-</a:t>
            </a:r>
            <a:r>
              <a:rPr lang="en-IN" sz="1200" b="0" i="1" u="none" strike="noStrike" kern="1200" dirty="0" err="1">
                <a:solidFill>
                  <a:schemeClr val="tx1"/>
                </a:solidFill>
                <a:effectLst/>
                <a:latin typeface="+mn-lt"/>
                <a:ea typeface="+mn-ea"/>
                <a:cs typeface="+mn-cs"/>
              </a:rPr>
              <a:t>fiber</a:t>
            </a:r>
            <a:r>
              <a:rPr lang="en-IN" sz="1200" b="0" i="1" u="none" strike="noStrike" kern="1200" dirty="0">
                <a:solidFill>
                  <a:schemeClr val="tx1"/>
                </a:solidFill>
                <a:effectLst/>
                <a:latin typeface="+mn-lt"/>
                <a:ea typeface="+mn-ea"/>
                <a:cs typeface="+mn-cs"/>
              </a:rPr>
              <a:t> tracts along the pathway, in red, are less dense in children with autism than in typically developing children. Kaustubh </a:t>
            </a:r>
            <a:r>
              <a:rPr lang="en-IN" sz="1200" b="0" i="1" u="none" strike="noStrike" kern="1200" dirty="0" err="1">
                <a:solidFill>
                  <a:schemeClr val="tx1"/>
                </a:solidFill>
                <a:effectLst/>
                <a:latin typeface="+mn-lt"/>
                <a:ea typeface="+mn-ea"/>
                <a:cs typeface="+mn-cs"/>
              </a:rPr>
              <a:t>Supekar</a:t>
            </a:r>
            <a:r>
              <a:rPr lang="en-IN" sz="1200" b="0" i="1" u="none" strike="noStrike" kern="1200" dirty="0">
                <a:solidFill>
                  <a:schemeClr val="tx1"/>
                </a:solidFill>
                <a:effectLst/>
                <a:latin typeface="+mn-lt"/>
                <a:ea typeface="+mn-ea"/>
                <a:cs typeface="+mn-cs"/>
              </a:rPr>
              <a:t>, Stanford University</a:t>
            </a:r>
            <a:endParaRPr lang="en-US" dirty="0"/>
          </a:p>
        </p:txBody>
      </p:sp>
      <p:sp>
        <p:nvSpPr>
          <p:cNvPr id="4" name="Slide Number Placeholder 3"/>
          <p:cNvSpPr>
            <a:spLocks noGrp="1"/>
          </p:cNvSpPr>
          <p:nvPr>
            <p:ph type="sldNum" sz="quarter" idx="5"/>
          </p:nvPr>
        </p:nvSpPr>
        <p:spPr/>
        <p:txBody>
          <a:bodyPr/>
          <a:lstStyle/>
          <a:p>
            <a:fld id="{9C16B6F8-8BF2-DA47-99CA-A286C994DCB7}" type="slidenum">
              <a:rPr lang="en-US" smtClean="0"/>
              <a:t>18</a:t>
            </a:fld>
            <a:endParaRPr lang="en-US"/>
          </a:p>
        </p:txBody>
      </p:sp>
    </p:spTree>
    <p:extLst>
      <p:ext uri="{BB962C8B-B14F-4D97-AF65-F5344CB8AC3E}">
        <p14:creationId xmlns:p14="http://schemas.microsoft.com/office/powerpoint/2010/main" val="2474989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www.spectrumnews.org</a:t>
            </a:r>
            <a:r>
              <a:rPr lang="en-US" dirty="0"/>
              <a:t>/news/communication-brain-may-remarkably-constant-autism/</a:t>
            </a:r>
          </a:p>
          <a:p>
            <a:pPr fontAlgn="base"/>
            <a:r>
              <a:rPr lang="en-IN" sz="1200" b="0" i="0" u="none" strike="noStrike" kern="1200" dirty="0">
                <a:solidFill>
                  <a:schemeClr val="tx1"/>
                </a:solidFill>
                <a:effectLst/>
                <a:latin typeface="+mn-lt"/>
                <a:ea typeface="+mn-ea"/>
                <a:cs typeface="+mn-cs"/>
              </a:rPr>
              <a:t>The researchers measured connectivity among three brain networks thought to be altered in autism: the default mode network, which plays a role in self-reflection; the salience network, which directs attention; and the central executive network, which governs decision-making and other cognitive tasks.</a:t>
            </a:r>
          </a:p>
          <a:p>
            <a:pPr fontAlgn="base"/>
            <a:r>
              <a:rPr lang="en-IN" sz="1200" b="0" i="0" u="none" strike="noStrike" kern="1200" dirty="0">
                <a:solidFill>
                  <a:schemeClr val="tx1"/>
                </a:solidFill>
                <a:effectLst/>
                <a:latin typeface="+mn-lt"/>
                <a:ea typeface="+mn-ea"/>
                <a:cs typeface="+mn-cs"/>
              </a:rPr>
              <a:t>In controls, from early to late adolescence, connectivity increases significantly between the central executive and default mode networks. And as activity increases in one, it decreases in the other. This shift suggests that the networks become more specialized, performing distinct functions.</a:t>
            </a:r>
          </a:p>
          <a:p>
            <a:pPr fontAlgn="base"/>
            <a:r>
              <a:rPr lang="en-IN" sz="1200" b="0" i="0" u="none" strike="noStrike" kern="1200" dirty="0">
                <a:solidFill>
                  <a:schemeClr val="tx1"/>
                </a:solidFill>
                <a:effectLst/>
                <a:latin typeface="+mn-lt"/>
                <a:ea typeface="+mn-ea"/>
                <a:cs typeface="+mn-cs"/>
              </a:rPr>
              <a:t>In the autism group, however, connectivity in these networks remains stable and does not appear to specialize</a:t>
            </a:r>
          </a:p>
          <a:p>
            <a:endParaRPr lang="en-US" dirty="0"/>
          </a:p>
        </p:txBody>
      </p:sp>
      <p:sp>
        <p:nvSpPr>
          <p:cNvPr id="4" name="Slide Number Placeholder 3"/>
          <p:cNvSpPr>
            <a:spLocks noGrp="1"/>
          </p:cNvSpPr>
          <p:nvPr>
            <p:ph type="sldNum" sz="quarter" idx="5"/>
          </p:nvPr>
        </p:nvSpPr>
        <p:spPr/>
        <p:txBody>
          <a:bodyPr/>
          <a:lstStyle/>
          <a:p>
            <a:fld id="{9C16B6F8-8BF2-DA47-99CA-A286C994DCB7}" type="slidenum">
              <a:rPr lang="en-US" smtClean="0"/>
              <a:t>19</a:t>
            </a:fld>
            <a:endParaRPr lang="en-US"/>
          </a:p>
        </p:txBody>
      </p:sp>
    </p:spTree>
    <p:extLst>
      <p:ext uri="{BB962C8B-B14F-4D97-AF65-F5344CB8AC3E}">
        <p14:creationId xmlns:p14="http://schemas.microsoft.com/office/powerpoint/2010/main" val="3904819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16B6F8-8BF2-DA47-99CA-A286C994DCB7}" type="slidenum">
              <a:rPr lang="en-US" smtClean="0"/>
              <a:t>27</a:t>
            </a:fld>
            <a:endParaRPr lang="en-US"/>
          </a:p>
        </p:txBody>
      </p:sp>
    </p:spTree>
    <p:extLst>
      <p:ext uri="{BB962C8B-B14F-4D97-AF65-F5344CB8AC3E}">
        <p14:creationId xmlns:p14="http://schemas.microsoft.com/office/powerpoint/2010/main" val="29721559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D8BD707-D9CF-40AE-B4C6-C98DA3205C09}" type="datetimeFigureOut">
              <a:rPr lang="en-US" smtClean="0"/>
              <a:pPr/>
              <a:t>11/19/22</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11/19/22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11/19/22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11/19/22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11/19/22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11/19/22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1D8BD707-D9CF-40AE-B4C6-C98DA3205C09}" type="datetimeFigureOut">
              <a:rPr lang="en-US" smtClean="0"/>
              <a:pPr/>
              <a:t>11/19/22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1D8BD707-D9CF-40AE-B4C6-C98DA3205C09}" type="datetimeFigureOut">
              <a:rPr lang="en-US" smtClean="0"/>
              <a:pPr/>
              <a:t>11/19/22</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B6F15528-21DE-4FAA-801E-634DDDAF4B2B}"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1D8BD707-D9CF-40AE-B4C6-C98DA3205C09}" type="datetimeFigureOut">
              <a:rPr lang="en-US" smtClean="0"/>
              <a:pPr/>
              <a:t>11/19/22</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EEE0FA0-E5EE-104D-911E-DDCD0119CD5B}"/>
              </a:ext>
            </a:extLst>
          </p:cNvPr>
          <p:cNvSpPr>
            <a:spLocks noGrp="1"/>
          </p:cNvSpPr>
          <p:nvPr>
            <p:ph idx="1"/>
          </p:nvPr>
        </p:nvSpPr>
        <p:spPr/>
        <p:txBody>
          <a:bodyPr/>
          <a:lstStyle/>
          <a:p>
            <a:endParaRPr lang="en-US"/>
          </a:p>
        </p:txBody>
      </p:sp>
      <p:sp>
        <p:nvSpPr>
          <p:cNvPr id="3" name="Title 2">
            <a:extLst>
              <a:ext uri="{FF2B5EF4-FFF2-40B4-BE49-F238E27FC236}">
                <a16:creationId xmlns:a16="http://schemas.microsoft.com/office/drawing/2014/main" id="{7D50A739-8A12-A743-B186-D2408AA1A7ED}"/>
              </a:ext>
            </a:extLst>
          </p:cNvPr>
          <p:cNvSpPr>
            <a:spLocks noGrp="1"/>
          </p:cNvSpPr>
          <p:nvPr>
            <p:ph type="title"/>
          </p:nvPr>
        </p:nvSpPr>
        <p:spPr/>
        <p:txBody>
          <a:bodyPr/>
          <a:lstStyle/>
          <a:p>
            <a:r>
              <a:rPr lang="en-US" dirty="0"/>
              <a:t>   </a:t>
            </a:r>
          </a:p>
        </p:txBody>
      </p:sp>
      <p:pic>
        <p:nvPicPr>
          <p:cNvPr id="4" name="Picture 3">
            <a:extLst>
              <a:ext uri="{FF2B5EF4-FFF2-40B4-BE49-F238E27FC236}">
                <a16:creationId xmlns:a16="http://schemas.microsoft.com/office/drawing/2014/main" id="{91AB14C0-0C58-254E-9F5A-E44C183F6CDF}"/>
              </a:ext>
            </a:extLst>
          </p:cNvPr>
          <p:cNvPicPr>
            <a:picLocks noChangeAspect="1"/>
          </p:cNvPicPr>
          <p:nvPr/>
        </p:nvPicPr>
        <p:blipFill>
          <a:blip r:embed="rId2"/>
          <a:stretch>
            <a:fillRect/>
          </a:stretch>
        </p:blipFill>
        <p:spPr>
          <a:xfrm>
            <a:off x="394854" y="0"/>
            <a:ext cx="8354291" cy="6858000"/>
          </a:xfrm>
          <a:prstGeom prst="rect">
            <a:avLst/>
          </a:prstGeom>
        </p:spPr>
      </p:pic>
    </p:spTree>
    <p:extLst>
      <p:ext uri="{BB962C8B-B14F-4D97-AF65-F5344CB8AC3E}">
        <p14:creationId xmlns:p14="http://schemas.microsoft.com/office/powerpoint/2010/main" val="2498006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Fixate inappropriately on apparently irrelevant stimuli based on highly specific areas of personal interest</a:t>
            </a:r>
          </a:p>
          <a:p>
            <a:r>
              <a:rPr lang="en-IN" dirty="0"/>
              <a:t>EEG recordings: chronic state of </a:t>
            </a:r>
            <a:r>
              <a:rPr lang="en-IN" dirty="0" err="1"/>
              <a:t>overarousal</a:t>
            </a:r>
            <a:r>
              <a:rPr lang="en-IN" dirty="0"/>
              <a:t> resulting in rejection of sensory stimuli as a means of coping with the overload of information</a:t>
            </a:r>
          </a:p>
        </p:txBody>
      </p:sp>
      <p:sp>
        <p:nvSpPr>
          <p:cNvPr id="2" name="Title 1"/>
          <p:cNvSpPr>
            <a:spLocks noGrp="1"/>
          </p:cNvSpPr>
          <p:nvPr>
            <p:ph type="title"/>
          </p:nvPr>
        </p:nvSpPr>
        <p:spPr/>
        <p:txBody>
          <a:bodyPr/>
          <a:lstStyle/>
          <a:p>
            <a:r>
              <a:rPr lang="en-IN" dirty="0"/>
              <a:t>Cohen &amp; Johnson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r>
              <a:rPr lang="en-IN" dirty="0"/>
              <a:t>Individuals with ASD suffers from under-arousal</a:t>
            </a:r>
          </a:p>
          <a:p>
            <a:pPr>
              <a:buNone/>
            </a:pPr>
            <a:r>
              <a:rPr lang="en-IN" dirty="0"/>
              <a:t>Actively prefer conditions that involve greater stimulations</a:t>
            </a:r>
          </a:p>
        </p:txBody>
      </p:sp>
      <p:sp>
        <p:nvSpPr>
          <p:cNvPr id="2" name="Title 1"/>
          <p:cNvSpPr>
            <a:spLocks noGrp="1"/>
          </p:cNvSpPr>
          <p:nvPr>
            <p:ph type="title"/>
          </p:nvPr>
        </p:nvSpPr>
        <p:spPr/>
        <p:txBody>
          <a:bodyPr/>
          <a:lstStyle/>
          <a:p>
            <a:r>
              <a:rPr lang="en-IN" dirty="0" err="1"/>
              <a:t>Rimland</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r>
              <a:rPr lang="en-IN" dirty="0"/>
              <a:t>autism is “characterised by fluctuations between states of over and under-arousal  resulting in a failure to modulate sensory intake adequately”.</a:t>
            </a:r>
          </a:p>
        </p:txBody>
      </p:sp>
      <p:sp>
        <p:nvSpPr>
          <p:cNvPr id="2" name="Title 1"/>
          <p:cNvSpPr>
            <a:spLocks noGrp="1"/>
          </p:cNvSpPr>
          <p:nvPr>
            <p:ph type="title"/>
          </p:nvPr>
        </p:nvSpPr>
        <p:spPr/>
        <p:txBody>
          <a:bodyPr/>
          <a:lstStyle/>
          <a:p>
            <a:r>
              <a:rPr lang="en-IN" dirty="0" err="1"/>
              <a:t>Ritvo</a:t>
            </a:r>
            <a:r>
              <a:rPr lang="en-IN" dirty="0"/>
              <a:t> 1968</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r>
              <a:rPr lang="en-IN" dirty="0"/>
              <a:t>within the same child there can be both extremes; producing both over- and under-responsiveness across the sensory systems.</a:t>
            </a:r>
          </a:p>
        </p:txBody>
      </p:sp>
      <p:sp>
        <p:nvSpPr>
          <p:cNvPr id="2" name="Title 1"/>
          <p:cNvSpPr>
            <a:spLocks noGrp="1"/>
          </p:cNvSpPr>
          <p:nvPr>
            <p:ph type="title"/>
          </p:nvPr>
        </p:nvSpPr>
        <p:spPr/>
        <p:txBody>
          <a:bodyPr/>
          <a:lstStyle/>
          <a:p>
            <a:r>
              <a:rPr lang="en-IN" dirty="0" err="1"/>
              <a:t>Kinsbourne</a:t>
            </a:r>
            <a:r>
              <a:rPr lang="en-IN" dirty="0"/>
              <a:t> 1987</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r>
              <a:rPr lang="en-IN" dirty="0"/>
              <a:t>Arousal imbalance as a secondary outcome of the attention deficit</a:t>
            </a:r>
          </a:p>
        </p:txBody>
      </p:sp>
      <p:sp>
        <p:nvSpPr>
          <p:cNvPr id="2" name="Title 1"/>
          <p:cNvSpPr>
            <a:spLocks noGrp="1"/>
          </p:cNvSpPr>
          <p:nvPr>
            <p:ph type="title"/>
          </p:nvPr>
        </p:nvSpPr>
        <p:spPr/>
        <p:txBody>
          <a:bodyPr/>
          <a:lstStyle/>
          <a:p>
            <a:r>
              <a:rPr lang="en-IN" dirty="0"/>
              <a:t>Current study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buNone/>
            </a:pPr>
            <a:r>
              <a:rPr lang="en-IN" dirty="0"/>
              <a:t>Garretson, Fein and Waterhouse (1990)</a:t>
            </a:r>
          </a:p>
          <a:p>
            <a:pPr>
              <a:buNone/>
            </a:pPr>
            <a:endParaRPr lang="en-IN" dirty="0"/>
          </a:p>
          <a:p>
            <a:r>
              <a:rPr lang="en-IN" dirty="0"/>
              <a:t> may be linked to motivation </a:t>
            </a:r>
          </a:p>
          <a:p>
            <a:pPr>
              <a:buNone/>
            </a:pPr>
            <a:endParaRPr lang="en-IN" dirty="0"/>
          </a:p>
          <a:p>
            <a:r>
              <a:rPr lang="en-IN" dirty="0"/>
              <a:t>when faced with the subject of a particular interest, individuals with ASD may have enhanced capacity for sustained attention.</a:t>
            </a:r>
          </a:p>
        </p:txBody>
      </p:sp>
      <p:sp>
        <p:nvSpPr>
          <p:cNvPr id="2" name="Title 1"/>
          <p:cNvSpPr>
            <a:spLocks noGrp="1"/>
          </p:cNvSpPr>
          <p:nvPr>
            <p:ph type="title"/>
          </p:nvPr>
        </p:nvSpPr>
        <p:spPr/>
        <p:txBody>
          <a:bodyPr/>
          <a:lstStyle/>
          <a:p>
            <a:r>
              <a:rPr lang="en-IN" dirty="0"/>
              <a:t>Sustained attention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IN" dirty="0"/>
          </a:p>
          <a:p>
            <a:r>
              <a:rPr lang="en-IN" dirty="0"/>
              <a:t>Disengaging         </a:t>
            </a:r>
          </a:p>
          <a:p>
            <a:pPr>
              <a:buNone/>
            </a:pPr>
            <a:r>
              <a:rPr lang="en-IN" dirty="0"/>
              <a:t>(may be due to obsessive patterns)</a:t>
            </a:r>
          </a:p>
          <a:p>
            <a:pPr>
              <a:buNone/>
            </a:pPr>
            <a:endParaRPr lang="en-IN" dirty="0"/>
          </a:p>
          <a:p>
            <a:r>
              <a:rPr lang="en-IN" dirty="0"/>
              <a:t>Shifting</a:t>
            </a:r>
          </a:p>
          <a:p>
            <a:endParaRPr lang="en-IN" dirty="0"/>
          </a:p>
          <a:p>
            <a:r>
              <a:rPr lang="en-IN" dirty="0"/>
              <a:t>Re-engaging</a:t>
            </a:r>
          </a:p>
        </p:txBody>
      </p:sp>
      <p:sp>
        <p:nvSpPr>
          <p:cNvPr id="2" name="Title 1"/>
          <p:cNvSpPr>
            <a:spLocks noGrp="1"/>
          </p:cNvSpPr>
          <p:nvPr>
            <p:ph type="title"/>
          </p:nvPr>
        </p:nvSpPr>
        <p:spPr/>
        <p:txBody>
          <a:bodyPr/>
          <a:lstStyle/>
          <a:p>
            <a:r>
              <a:rPr lang="en-IN" dirty="0"/>
              <a:t>Orienting process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close up of text on a white background&#10;&#10;Description automatically generated">
            <a:extLst>
              <a:ext uri="{FF2B5EF4-FFF2-40B4-BE49-F238E27FC236}">
                <a16:creationId xmlns:a16="http://schemas.microsoft.com/office/drawing/2014/main" id="{3AEAB543-7987-F949-9F4A-BA8F3037803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250" y="274638"/>
            <a:ext cx="7904537" cy="6583362"/>
          </a:xfrm>
        </p:spPr>
      </p:pic>
      <p:sp>
        <p:nvSpPr>
          <p:cNvPr id="3" name="Title 2">
            <a:extLst>
              <a:ext uri="{FF2B5EF4-FFF2-40B4-BE49-F238E27FC236}">
                <a16:creationId xmlns:a16="http://schemas.microsoft.com/office/drawing/2014/main" id="{ABC7C403-74BA-934A-8ECF-32D6769D0CAA}"/>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033578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E5B63BD-3AD6-6A40-ABD1-67EC49E36EA2}"/>
              </a:ext>
            </a:extLst>
          </p:cNvPr>
          <p:cNvSpPr>
            <a:spLocks noGrp="1"/>
          </p:cNvSpPr>
          <p:nvPr>
            <p:ph idx="1"/>
          </p:nvPr>
        </p:nvSpPr>
        <p:spPr/>
        <p:txBody>
          <a:bodyPr/>
          <a:lstStyle/>
          <a:p>
            <a:endParaRPr lang="en-US" dirty="0"/>
          </a:p>
        </p:txBody>
      </p:sp>
      <p:sp>
        <p:nvSpPr>
          <p:cNvPr id="3" name="Title 2">
            <a:extLst>
              <a:ext uri="{FF2B5EF4-FFF2-40B4-BE49-F238E27FC236}">
                <a16:creationId xmlns:a16="http://schemas.microsoft.com/office/drawing/2014/main" id="{6CA5E75F-5F57-3F40-AA08-E5CFA9327EC4}"/>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40C49016-4A27-0D49-A2C7-9CAEA262A7BB}"/>
              </a:ext>
            </a:extLst>
          </p:cNvPr>
          <p:cNvPicPr>
            <a:picLocks noChangeAspect="1"/>
          </p:cNvPicPr>
          <p:nvPr/>
        </p:nvPicPr>
        <p:blipFill>
          <a:blip r:embed="rId3"/>
          <a:stretch>
            <a:fillRect/>
          </a:stretch>
        </p:blipFill>
        <p:spPr>
          <a:xfrm>
            <a:off x="444500" y="269876"/>
            <a:ext cx="8178800" cy="4600575"/>
          </a:xfrm>
          <a:prstGeom prst="rect">
            <a:avLst/>
          </a:prstGeom>
        </p:spPr>
      </p:pic>
      <p:sp>
        <p:nvSpPr>
          <p:cNvPr id="5" name="Rectangle 4">
            <a:extLst>
              <a:ext uri="{FF2B5EF4-FFF2-40B4-BE49-F238E27FC236}">
                <a16:creationId xmlns:a16="http://schemas.microsoft.com/office/drawing/2014/main" id="{7FCDC890-82DB-154A-974C-C05B9AA65DDB}"/>
              </a:ext>
            </a:extLst>
          </p:cNvPr>
          <p:cNvSpPr/>
          <p:nvPr/>
        </p:nvSpPr>
        <p:spPr>
          <a:xfrm>
            <a:off x="520700" y="4870451"/>
            <a:ext cx="8166100" cy="2031325"/>
          </a:xfrm>
          <a:prstGeom prst="rect">
            <a:avLst/>
          </a:prstGeom>
        </p:spPr>
        <p:txBody>
          <a:bodyPr wrap="square">
            <a:spAutoFit/>
          </a:bodyPr>
          <a:lstStyle/>
          <a:p>
            <a:r>
              <a:rPr lang="en-US" dirty="0"/>
              <a:t>https://</a:t>
            </a:r>
            <a:r>
              <a:rPr lang="en-US" dirty="0" err="1"/>
              <a:t>www.technologynetworks.com</a:t>
            </a:r>
            <a:r>
              <a:rPr lang="en-US" dirty="0"/>
              <a:t>/neuroscience/news/key-social-reward-circuit-in-the-brain-impaired-in-kids-with-autism-306337</a:t>
            </a:r>
          </a:p>
          <a:p>
            <a:r>
              <a:rPr lang="en-IN" i="1" dirty="0"/>
              <a:t>MRI scans revealed that kids with autism have differences in a brain pathway that normally makes social interaction feel rewarding. Nerve-</a:t>
            </a:r>
            <a:r>
              <a:rPr lang="en-IN" i="1" dirty="0" err="1"/>
              <a:t>fiber</a:t>
            </a:r>
            <a:r>
              <a:rPr lang="en-IN" i="1" dirty="0"/>
              <a:t> tracts along the pathway, in red, are less dense in children with autism than in typically developing children. Kaustubh </a:t>
            </a:r>
            <a:r>
              <a:rPr lang="en-IN" i="1" dirty="0" err="1"/>
              <a:t>Supekar</a:t>
            </a:r>
            <a:r>
              <a:rPr lang="en-IN" i="1" dirty="0"/>
              <a:t>, Stanford University</a:t>
            </a:r>
            <a:endParaRPr lang="en-US" dirty="0"/>
          </a:p>
        </p:txBody>
      </p:sp>
    </p:spTree>
    <p:extLst>
      <p:ext uri="{BB962C8B-B14F-4D97-AF65-F5344CB8AC3E}">
        <p14:creationId xmlns:p14="http://schemas.microsoft.com/office/powerpoint/2010/main" val="4130549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152364E-2B4F-6947-A86E-67EBC1EDAEA2}"/>
              </a:ext>
            </a:extLst>
          </p:cNvPr>
          <p:cNvPicPr>
            <a:picLocks noGrp="1" noChangeAspect="1"/>
          </p:cNvPicPr>
          <p:nvPr>
            <p:ph idx="1"/>
          </p:nvPr>
        </p:nvPicPr>
        <p:blipFill>
          <a:blip r:embed="rId3"/>
          <a:stretch>
            <a:fillRect/>
          </a:stretch>
        </p:blipFill>
        <p:spPr>
          <a:xfrm>
            <a:off x="381000" y="0"/>
            <a:ext cx="8036598" cy="5427561"/>
          </a:xfrm>
          <a:prstGeom prst="rect">
            <a:avLst/>
          </a:prstGeom>
        </p:spPr>
      </p:pic>
      <p:sp>
        <p:nvSpPr>
          <p:cNvPr id="3" name="Title 2">
            <a:extLst>
              <a:ext uri="{FF2B5EF4-FFF2-40B4-BE49-F238E27FC236}">
                <a16:creationId xmlns:a16="http://schemas.microsoft.com/office/drawing/2014/main" id="{A6753244-1C81-4D47-A0A6-6E433AF3645B}"/>
              </a:ext>
            </a:extLst>
          </p:cNvPr>
          <p:cNvSpPr>
            <a:spLocks noGrp="1"/>
          </p:cNvSpPr>
          <p:nvPr>
            <p:ph type="title"/>
          </p:nvPr>
        </p:nvSpPr>
        <p:spPr/>
        <p:txBody>
          <a:bodyPr/>
          <a:lstStyle/>
          <a:p>
            <a:endParaRPr lang="en-US"/>
          </a:p>
        </p:txBody>
      </p:sp>
      <p:sp>
        <p:nvSpPr>
          <p:cNvPr id="2" name="Rectangle 1">
            <a:extLst>
              <a:ext uri="{FF2B5EF4-FFF2-40B4-BE49-F238E27FC236}">
                <a16:creationId xmlns:a16="http://schemas.microsoft.com/office/drawing/2014/main" id="{49777AF8-D7F2-5347-BBB1-0B253AB94D79}"/>
              </a:ext>
            </a:extLst>
          </p:cNvPr>
          <p:cNvSpPr/>
          <p:nvPr/>
        </p:nvSpPr>
        <p:spPr>
          <a:xfrm>
            <a:off x="76200" y="5427561"/>
            <a:ext cx="9067800" cy="1323439"/>
          </a:xfrm>
          <a:prstGeom prst="rect">
            <a:avLst/>
          </a:prstGeom>
        </p:spPr>
        <p:txBody>
          <a:bodyPr wrap="square">
            <a:spAutoFit/>
          </a:bodyPr>
          <a:lstStyle/>
          <a:p>
            <a:r>
              <a:rPr lang="en-US" sz="1000" dirty="0"/>
              <a:t>https://</a:t>
            </a:r>
            <a:r>
              <a:rPr lang="en-US" sz="1000" dirty="0" err="1"/>
              <a:t>www.spectrumnews.org</a:t>
            </a:r>
            <a:r>
              <a:rPr lang="en-US" sz="1000" dirty="0"/>
              <a:t>/news/communication-brain-may-remarkably-constant-autism/</a:t>
            </a:r>
          </a:p>
          <a:p>
            <a:pPr fontAlgn="base"/>
            <a:r>
              <a:rPr lang="en-IN" sz="1000" dirty="0"/>
              <a:t>The researchers measured connectivity among three brain networks thought to be altered in autism: the default mode network, which plays a role in self-reflection; the salience network, which directs attention; and the central executive network, which governs decision-making and other cognitive tasks.</a:t>
            </a:r>
          </a:p>
          <a:p>
            <a:pPr fontAlgn="base"/>
            <a:r>
              <a:rPr lang="en-IN" sz="1000" dirty="0"/>
              <a:t>In controls, from early to late adolescence, connectivity increases significantly between the central executive and default mode networks. And as activity increases in one, it decreases in the other. This shift suggests that the networks become more specialized, performing distinct functions.</a:t>
            </a:r>
          </a:p>
          <a:p>
            <a:pPr fontAlgn="base"/>
            <a:r>
              <a:rPr lang="en-IN" sz="1000" dirty="0"/>
              <a:t>In the autism group, however, connectivity in these networks remains stable and does not appear to specialize</a:t>
            </a:r>
          </a:p>
        </p:txBody>
      </p:sp>
    </p:spTree>
    <p:extLst>
      <p:ext uri="{BB962C8B-B14F-4D97-AF65-F5344CB8AC3E}">
        <p14:creationId xmlns:p14="http://schemas.microsoft.com/office/powerpoint/2010/main" val="4053040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picture containing bird&#10;&#10;Description automatically generated">
            <a:extLst>
              <a:ext uri="{FF2B5EF4-FFF2-40B4-BE49-F238E27FC236}">
                <a16:creationId xmlns:a16="http://schemas.microsoft.com/office/drawing/2014/main" id="{9A9983C4-E99F-0C43-9BE6-BE354FBFD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718872"/>
            <a:ext cx="7772399" cy="5714356"/>
          </a:xfrm>
        </p:spPr>
      </p:pic>
      <p:sp>
        <p:nvSpPr>
          <p:cNvPr id="3" name="Title 2">
            <a:extLst>
              <a:ext uri="{FF2B5EF4-FFF2-40B4-BE49-F238E27FC236}">
                <a16:creationId xmlns:a16="http://schemas.microsoft.com/office/drawing/2014/main" id="{4905F314-BD23-D44C-ACA1-FF133235F37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8291777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idioms (e.g., save your breath, jump the gun, second thoughts);</a:t>
            </a:r>
          </a:p>
          <a:p>
            <a:r>
              <a:rPr lang="en-IN" dirty="0"/>
              <a:t>double meanings (most jokes have double meanings);</a:t>
            </a:r>
          </a:p>
          <a:p>
            <a:r>
              <a:rPr lang="en-IN" dirty="0"/>
              <a:t>sarcasm (e.g., saying, "Great!" after he has just spilled a bottle of ketchup on the table);</a:t>
            </a:r>
          </a:p>
          <a:p>
            <a:r>
              <a:rPr lang="en-IN" dirty="0"/>
              <a:t>nicknames</a:t>
            </a:r>
          </a:p>
          <a:p>
            <a:endParaRPr lang="en-IN" dirty="0"/>
          </a:p>
        </p:txBody>
      </p:sp>
      <p:sp>
        <p:nvSpPr>
          <p:cNvPr id="2" name="Title 1"/>
          <p:cNvSpPr>
            <a:spLocks noGrp="1"/>
          </p:cNvSpPr>
          <p:nvPr>
            <p:ph type="title"/>
          </p:nvPr>
        </p:nvSpPr>
        <p:spPr/>
        <p:txBody>
          <a:bodyPr/>
          <a:lstStyle/>
          <a:p>
            <a:r>
              <a:rPr lang="en-IN" dirty="0"/>
              <a:t>Language difficulties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81000" y="2819400"/>
            <a:ext cx="8458200" cy="1981200"/>
          </a:xfrm>
        </p:spPr>
        <p:txBody>
          <a:bodyPr>
            <a:normAutofit/>
          </a:bodyPr>
          <a:lstStyle/>
          <a:p>
            <a:r>
              <a:rPr lang="en-IN" sz="1400" b="1" i="1" dirty="0"/>
              <a:t>Slide refence: UNIQUE LEARNING STYLES</a:t>
            </a:r>
          </a:p>
          <a:p>
            <a:r>
              <a:rPr lang="en-IN" sz="1400" b="1" i="1" dirty="0"/>
              <a:t> ON THE SPECTRUM, </a:t>
            </a:r>
            <a:r>
              <a:rPr lang="en-IN" sz="1400" b="1" i="1" dirty="0" err="1"/>
              <a:t>arpita</a:t>
            </a:r>
            <a:r>
              <a:rPr lang="en-IN" sz="1400" b="1" i="1" dirty="0"/>
              <a:t> </a:t>
            </a:r>
            <a:r>
              <a:rPr lang="en-IN" sz="1400" b="1" i="1" dirty="0" err="1"/>
              <a:t>bhattacharya</a:t>
            </a:r>
            <a:r>
              <a:rPr lang="en-IN" sz="1400" b="1" i="1" dirty="0"/>
              <a:t>, </a:t>
            </a:r>
            <a:r>
              <a:rPr lang="en-IN" sz="1400" b="1" i="1" dirty="0" err="1"/>
              <a:t>pradip</a:t>
            </a:r>
            <a:r>
              <a:rPr lang="en-IN" sz="1400" b="1" i="1" dirty="0"/>
              <a:t> centre for autism management</a:t>
            </a:r>
          </a:p>
        </p:txBody>
      </p:sp>
    </p:spTree>
    <p:extLst>
      <p:ext uri="{BB962C8B-B14F-4D97-AF65-F5344CB8AC3E}">
        <p14:creationId xmlns:p14="http://schemas.microsoft.com/office/powerpoint/2010/main" val="3007219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person, indoor, table, boy&#10;&#10;Description automatically generated">
            <a:extLst>
              <a:ext uri="{FF2B5EF4-FFF2-40B4-BE49-F238E27FC236}">
                <a16:creationId xmlns:a16="http://schemas.microsoft.com/office/drawing/2014/main" id="{AE85FD79-8507-8C4D-B983-7D06B1BCD42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6400" y="61200"/>
            <a:ext cx="4495800" cy="6796800"/>
          </a:xfrm>
        </p:spPr>
      </p:pic>
      <p:sp>
        <p:nvSpPr>
          <p:cNvPr id="3" name="Title 2">
            <a:extLst>
              <a:ext uri="{FF2B5EF4-FFF2-40B4-BE49-F238E27FC236}">
                <a16:creationId xmlns:a16="http://schemas.microsoft.com/office/drawing/2014/main" id="{069D0164-8416-F34D-9354-246500BBF8E2}"/>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5947142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090F3ED-5434-7543-B7F9-1E5825E527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5001" y="168253"/>
            <a:ext cx="4876800" cy="6538727"/>
          </a:xfrm>
        </p:spPr>
      </p:pic>
      <p:sp>
        <p:nvSpPr>
          <p:cNvPr id="3" name="Title 2">
            <a:extLst>
              <a:ext uri="{FF2B5EF4-FFF2-40B4-BE49-F238E27FC236}">
                <a16:creationId xmlns:a16="http://schemas.microsoft.com/office/drawing/2014/main" id="{1F80D45C-5425-3B4B-B769-B3FFCE0C906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9229103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1D168AC-A4BF-4F4D-BB62-5F7B7BB8E2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0" y="1642269"/>
            <a:ext cx="7620000" cy="4203700"/>
          </a:xfrm>
        </p:spPr>
      </p:pic>
      <p:sp>
        <p:nvSpPr>
          <p:cNvPr id="3" name="Title 2">
            <a:extLst>
              <a:ext uri="{FF2B5EF4-FFF2-40B4-BE49-F238E27FC236}">
                <a16:creationId xmlns:a16="http://schemas.microsoft.com/office/drawing/2014/main" id="{9A7EA136-A352-0D44-9C50-C82DBE2D216E}"/>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8900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21A80E0-FE5D-1047-971D-EA9B84E936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 y="-904081"/>
            <a:ext cx="7696200" cy="7696200"/>
          </a:xfrm>
        </p:spPr>
      </p:pic>
      <p:sp>
        <p:nvSpPr>
          <p:cNvPr id="3" name="Title 2">
            <a:extLst>
              <a:ext uri="{FF2B5EF4-FFF2-40B4-BE49-F238E27FC236}">
                <a16:creationId xmlns:a16="http://schemas.microsoft.com/office/drawing/2014/main" id="{BC776566-DFE5-0948-937C-E6A829AE03F2}"/>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4980947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ell phone&#10;&#10;Description automatically generated">
            <a:extLst>
              <a:ext uri="{FF2B5EF4-FFF2-40B4-BE49-F238E27FC236}">
                <a16:creationId xmlns:a16="http://schemas.microsoft.com/office/drawing/2014/main" id="{485B3EB3-DCEE-F64E-9F03-4EDAA49F59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93049"/>
            <a:ext cx="8229600" cy="4102139"/>
          </a:xfrm>
        </p:spPr>
      </p:pic>
      <p:sp>
        <p:nvSpPr>
          <p:cNvPr id="7" name="TextBox 6">
            <a:extLst>
              <a:ext uri="{FF2B5EF4-FFF2-40B4-BE49-F238E27FC236}">
                <a16:creationId xmlns:a16="http://schemas.microsoft.com/office/drawing/2014/main" id="{12EB7A13-6BB7-8A4D-A04E-43E95EB1956C}"/>
              </a:ext>
            </a:extLst>
          </p:cNvPr>
          <p:cNvSpPr txBox="1"/>
          <p:nvPr/>
        </p:nvSpPr>
        <p:spPr>
          <a:xfrm>
            <a:off x="1676400" y="304800"/>
            <a:ext cx="5638800" cy="369332"/>
          </a:xfrm>
          <a:prstGeom prst="rect">
            <a:avLst/>
          </a:prstGeom>
          <a:noFill/>
        </p:spPr>
        <p:txBody>
          <a:bodyPr wrap="square" rtlCol="0">
            <a:spAutoFit/>
          </a:bodyPr>
          <a:lstStyle/>
          <a:p>
            <a:r>
              <a:rPr lang="en-US" dirty="0"/>
              <a:t>Picture Exchange Communication System (PECS)</a:t>
            </a:r>
          </a:p>
        </p:txBody>
      </p:sp>
    </p:spTree>
    <p:extLst>
      <p:ext uri="{BB962C8B-B14F-4D97-AF65-F5344CB8AC3E}">
        <p14:creationId xmlns:p14="http://schemas.microsoft.com/office/powerpoint/2010/main" val="3120858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social media post&#10;&#10;Description automatically generated">
            <a:extLst>
              <a:ext uri="{FF2B5EF4-FFF2-40B4-BE49-F238E27FC236}">
                <a16:creationId xmlns:a16="http://schemas.microsoft.com/office/drawing/2014/main" id="{FA5605AE-5E99-0344-A2D3-4A181F077FF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24000" y="29079"/>
            <a:ext cx="5638800" cy="6872824"/>
          </a:xfrm>
        </p:spPr>
      </p:pic>
      <p:sp>
        <p:nvSpPr>
          <p:cNvPr id="3" name="Title 2">
            <a:extLst>
              <a:ext uri="{FF2B5EF4-FFF2-40B4-BE49-F238E27FC236}">
                <a16:creationId xmlns:a16="http://schemas.microsoft.com/office/drawing/2014/main" id="{C38F7ABF-F59B-0642-973D-AFE667D8FF5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7713606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Visual learner: think in pictures</a:t>
            </a:r>
          </a:p>
          <a:p>
            <a:r>
              <a:rPr lang="en-IN" dirty="0"/>
              <a:t>Auditory learner : will respond better in listening tasks</a:t>
            </a:r>
          </a:p>
          <a:p>
            <a:r>
              <a:rPr lang="en-IN" dirty="0" err="1"/>
              <a:t>Kinesthetic</a:t>
            </a:r>
            <a:r>
              <a:rPr lang="en-IN" dirty="0"/>
              <a:t> learner : learns through movement and touch</a:t>
            </a:r>
          </a:p>
          <a:p>
            <a:r>
              <a:rPr lang="en-IN" dirty="0"/>
              <a:t>Semantic learner : learning by the underlying meaning of the stimulus (% on the spectrum is low in comparison to the rest)</a:t>
            </a:r>
          </a:p>
          <a:p>
            <a:endParaRPr lang="en-IN" dirty="0"/>
          </a:p>
        </p:txBody>
      </p:sp>
      <p:sp>
        <p:nvSpPr>
          <p:cNvPr id="2" name="Title 1"/>
          <p:cNvSpPr>
            <a:spLocks noGrp="1"/>
          </p:cNvSpPr>
          <p:nvPr>
            <p:ph type="title"/>
          </p:nvPr>
        </p:nvSpPr>
        <p:spPr/>
        <p:txBody>
          <a:bodyPr/>
          <a:lstStyle/>
          <a:p>
            <a:r>
              <a:rPr lang="en-IN" dirty="0"/>
              <a:t>Learning Styles in ASD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IN" dirty="0"/>
              <a:t>   Stimulus over-selectivity is a term used to describe a phenomenon whereby a person focuses on only one aspect of an object or environment while ignoring other aspects. Many autistic individuals appear to have this 'tunnel vision.' This phenomenon was first described in 1971 by </a:t>
            </a:r>
            <a:r>
              <a:rPr lang="en-IN" dirty="0" err="1"/>
              <a:t>Lovaas</a:t>
            </a:r>
            <a:r>
              <a:rPr lang="en-IN" dirty="0"/>
              <a:t>, </a:t>
            </a:r>
            <a:r>
              <a:rPr lang="en-IN" dirty="0" err="1"/>
              <a:t>Schreibman</a:t>
            </a:r>
            <a:r>
              <a:rPr lang="en-IN" dirty="0"/>
              <a:t>, </a:t>
            </a:r>
            <a:r>
              <a:rPr lang="en-IN" dirty="0" err="1"/>
              <a:t>Koegel</a:t>
            </a:r>
            <a:r>
              <a:rPr lang="en-IN" dirty="0"/>
              <a:t> and </a:t>
            </a:r>
            <a:r>
              <a:rPr lang="en-IN" dirty="0" err="1"/>
              <a:t>Rehm</a:t>
            </a:r>
            <a:r>
              <a:rPr lang="en-IN" dirty="0"/>
              <a:t> at U.C.L.A.</a:t>
            </a:r>
          </a:p>
        </p:txBody>
      </p:sp>
      <p:sp>
        <p:nvSpPr>
          <p:cNvPr id="2" name="Title 1"/>
          <p:cNvSpPr>
            <a:spLocks noGrp="1"/>
          </p:cNvSpPr>
          <p:nvPr>
            <p:ph type="title"/>
          </p:nvPr>
        </p:nvSpPr>
        <p:spPr/>
        <p:txBody>
          <a:bodyPr/>
          <a:lstStyle/>
          <a:p>
            <a:r>
              <a:rPr lang="en-IN" dirty="0"/>
              <a:t>The issue of </a:t>
            </a:r>
            <a:r>
              <a:rPr lang="en-IN" dirty="0" err="1"/>
              <a:t>Overselectivity</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endParaRPr lang="en-IN" dirty="0"/>
          </a:p>
          <a:p>
            <a:pPr>
              <a:buNone/>
            </a:pPr>
            <a:r>
              <a:rPr lang="en-IN" dirty="0"/>
              <a:t>Child may not hear the teacher’s voice but sees what the teacher is doing (ignoring the auditory cue) </a:t>
            </a:r>
          </a:p>
          <a:p>
            <a:pPr>
              <a:buNone/>
            </a:pPr>
            <a:endParaRPr lang="en-IN" dirty="0"/>
          </a:p>
          <a:p>
            <a:pPr>
              <a:buNone/>
            </a:pPr>
            <a:endParaRPr lang="en-IN" dirty="0"/>
          </a:p>
          <a:p>
            <a:pPr>
              <a:buNone/>
            </a:pPr>
            <a:endParaRPr lang="en-IN" dirty="0"/>
          </a:p>
          <a:p>
            <a:pPr>
              <a:buNone/>
            </a:pPr>
            <a:endParaRPr lang="en-IN" dirty="0"/>
          </a:p>
        </p:txBody>
      </p:sp>
      <p:sp>
        <p:nvSpPr>
          <p:cNvPr id="2" name="Title 1"/>
          <p:cNvSpPr>
            <a:spLocks noGrp="1"/>
          </p:cNvSpPr>
          <p:nvPr>
            <p:ph type="title"/>
          </p:nvPr>
        </p:nvSpPr>
        <p:spPr/>
        <p:txBody>
          <a:bodyPr>
            <a:normAutofit fontScale="90000"/>
          </a:bodyPr>
          <a:lstStyle/>
          <a:p>
            <a:r>
              <a:rPr lang="en-IN" dirty="0" err="1"/>
              <a:t>Lovaas</a:t>
            </a:r>
            <a:r>
              <a:rPr lang="en-IN" dirty="0"/>
              <a:t> : </a:t>
            </a:r>
            <a:r>
              <a:rPr lang="en-IN" dirty="0" err="1"/>
              <a:t>Overselective</a:t>
            </a:r>
            <a:r>
              <a:rPr lang="en-IN" dirty="0"/>
              <a:t> Attention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r>
              <a:rPr lang="en-IN" dirty="0"/>
              <a:t>Visual cues: shape, size, colour of a stimulus</a:t>
            </a:r>
          </a:p>
          <a:p>
            <a:pPr>
              <a:buNone/>
            </a:pPr>
            <a:r>
              <a:rPr lang="en-IN" dirty="0"/>
              <a:t>(may pay attention to only one or two of these dimensions)</a:t>
            </a:r>
          </a:p>
          <a:p>
            <a:pPr>
              <a:buNone/>
            </a:pPr>
            <a:endParaRPr lang="en-IN" dirty="0"/>
          </a:p>
          <a:p>
            <a:pPr>
              <a:buNone/>
            </a:pPr>
            <a:endParaRPr lang="en-IN" dirty="0"/>
          </a:p>
          <a:p>
            <a:pPr>
              <a:buNone/>
            </a:pPr>
            <a:r>
              <a:rPr lang="en-IN" dirty="0"/>
              <a:t>Auditory cues: loudness, pitch and form of verbal utterance</a:t>
            </a:r>
          </a:p>
          <a:p>
            <a:pPr>
              <a:buNone/>
            </a:pPr>
            <a:r>
              <a:rPr lang="en-IN" dirty="0"/>
              <a:t>(may </a:t>
            </a:r>
            <a:r>
              <a:rPr lang="en-IN" dirty="0" err="1"/>
              <a:t>overselect</a:t>
            </a:r>
            <a:r>
              <a:rPr lang="en-IN" dirty="0"/>
              <a:t> and miss out on what is really being said</a:t>
            </a:r>
          </a:p>
          <a:p>
            <a:pPr algn="ctr">
              <a:buNone/>
            </a:pPr>
            <a:endParaRPr lang="en-IN" dirty="0"/>
          </a:p>
        </p:txBody>
      </p:sp>
      <p:sp>
        <p:nvSpPr>
          <p:cNvPr id="2" name="Title 1"/>
          <p:cNvSpPr>
            <a:spLocks noGrp="1"/>
          </p:cNvSpPr>
          <p:nvPr>
            <p:ph type="title"/>
          </p:nvPr>
        </p:nvSpPr>
        <p:spPr/>
        <p:txBody>
          <a:bodyPr>
            <a:normAutofit fontScale="90000"/>
          </a:bodyPr>
          <a:lstStyle/>
          <a:p>
            <a:r>
              <a:rPr lang="en-IN" dirty="0" err="1"/>
              <a:t>Overselect</a:t>
            </a:r>
            <a:r>
              <a:rPr lang="en-IN" dirty="0"/>
              <a:t> within a stimulus dimension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20000"/>
          </a:bodyPr>
          <a:lstStyle/>
          <a:p>
            <a:r>
              <a:rPr lang="en-IN" dirty="0"/>
              <a:t>The parent think the child is deaf as the child ignores the banging sound of the door but comes nearby with the sound of opening a candy wrapper</a:t>
            </a:r>
          </a:p>
          <a:p>
            <a:r>
              <a:rPr lang="en-IN" dirty="0"/>
              <a:t>The idea of responding to only one of many aspects or dimensions of an object may make it difficult for the autistic child to learn about his/her world. For example, if a child is being taught to differentiate between a fork and a spoon, the child may attend or focus on the </a:t>
            </a:r>
            <a:r>
              <a:rPr lang="en-IN" dirty="0" err="1"/>
              <a:t>color</a:t>
            </a:r>
            <a:r>
              <a:rPr lang="en-IN" dirty="0"/>
              <a:t> (a very salient aspect) rather than the shape. In this case, the child will experience much difficulty when trying to decide which utensil to use.</a:t>
            </a:r>
          </a:p>
        </p:txBody>
      </p:sp>
      <p:sp>
        <p:nvSpPr>
          <p:cNvPr id="2" name="Title 1"/>
          <p:cNvSpPr>
            <a:spLocks noGrp="1"/>
          </p:cNvSpPr>
          <p:nvPr>
            <p:ph type="title"/>
          </p:nvPr>
        </p:nvSpPr>
        <p:spPr/>
        <p:txBody>
          <a:bodyPr>
            <a:normAutofit fontScale="90000"/>
          </a:bodyPr>
          <a:lstStyle/>
          <a:p>
            <a:r>
              <a:rPr lang="en-IN" dirty="0"/>
              <a:t>SELECTIVITY &amp; FILTERING: APPLICATION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IN" dirty="0"/>
              <a:t>Too much of concentration: difficult to expand and widen the attention span</a:t>
            </a:r>
          </a:p>
          <a:p>
            <a:pPr>
              <a:buNone/>
            </a:pPr>
            <a:endParaRPr lang="en-IN" dirty="0"/>
          </a:p>
          <a:p>
            <a:r>
              <a:rPr lang="en-IN" dirty="0"/>
              <a:t>Cannot process or attend to the environment as a whole: overwhelming, </a:t>
            </a:r>
            <a:r>
              <a:rPr lang="en-IN" dirty="0" err="1"/>
              <a:t>overarousal</a:t>
            </a:r>
            <a:endParaRPr lang="en-IN" dirty="0"/>
          </a:p>
          <a:p>
            <a:endParaRPr lang="en-IN" dirty="0"/>
          </a:p>
          <a:p>
            <a:r>
              <a:rPr lang="en-IN" dirty="0"/>
              <a:t>Physiological basis: neurotransmitters, </a:t>
            </a:r>
            <a:r>
              <a:rPr lang="en-IN" dirty="0" err="1"/>
              <a:t>amygdala</a:t>
            </a:r>
            <a:r>
              <a:rPr lang="en-IN" dirty="0"/>
              <a:t> functioning</a:t>
            </a:r>
          </a:p>
          <a:p>
            <a:endParaRPr lang="en-IN" dirty="0"/>
          </a:p>
          <a:p>
            <a:pPr>
              <a:buNone/>
            </a:pPr>
            <a:r>
              <a:rPr lang="en-IN" dirty="0"/>
              <a:t>Thus, focusing on the small part of their world...</a:t>
            </a:r>
          </a:p>
        </p:txBody>
      </p:sp>
      <p:sp>
        <p:nvSpPr>
          <p:cNvPr id="2" name="Title 1"/>
          <p:cNvSpPr>
            <a:spLocks noGrp="1"/>
          </p:cNvSpPr>
          <p:nvPr>
            <p:ph type="title"/>
          </p:nvPr>
        </p:nvSpPr>
        <p:spPr/>
        <p:txBody>
          <a:bodyPr/>
          <a:lstStyle/>
          <a:p>
            <a:r>
              <a:rPr lang="en-IN" dirty="0"/>
              <a:t>Why this tunnel vision?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None/>
            </a:pPr>
            <a:endParaRPr lang="en-IN" dirty="0"/>
          </a:p>
          <a:p>
            <a:pPr>
              <a:buNone/>
            </a:pPr>
            <a:endParaRPr lang="en-IN" dirty="0"/>
          </a:p>
          <a:p>
            <a:pPr>
              <a:buNone/>
            </a:pPr>
            <a:r>
              <a:rPr lang="en-IN" dirty="0"/>
              <a:t>Discriminating task with multiple cues</a:t>
            </a:r>
          </a:p>
          <a:p>
            <a:pPr>
              <a:buNone/>
            </a:pPr>
            <a:endParaRPr lang="en-IN" dirty="0"/>
          </a:p>
          <a:p>
            <a:pPr>
              <a:buNone/>
            </a:pPr>
            <a:r>
              <a:rPr lang="en-IN" dirty="0"/>
              <a:t>Pick up the balls</a:t>
            </a:r>
          </a:p>
          <a:p>
            <a:pPr>
              <a:buNone/>
            </a:pPr>
            <a:r>
              <a:rPr lang="en-IN" dirty="0"/>
              <a:t>Pick up the big balls</a:t>
            </a:r>
          </a:p>
          <a:p>
            <a:pPr>
              <a:buNone/>
            </a:pPr>
            <a:r>
              <a:rPr lang="en-IN" dirty="0"/>
              <a:t>Pick up the big red balls...</a:t>
            </a:r>
          </a:p>
        </p:txBody>
      </p:sp>
      <p:sp>
        <p:nvSpPr>
          <p:cNvPr id="2" name="Title 1"/>
          <p:cNvSpPr>
            <a:spLocks noGrp="1"/>
          </p:cNvSpPr>
          <p:nvPr>
            <p:ph type="title"/>
          </p:nvPr>
        </p:nvSpPr>
        <p:spPr/>
        <p:txBody>
          <a:bodyPr/>
          <a:lstStyle/>
          <a:p>
            <a:r>
              <a:rPr lang="en-IN" dirty="0"/>
              <a:t>Strategy...</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E6A43D5470A34EB44D8E27E1F1734C" ma:contentTypeVersion="5" ma:contentTypeDescription="Create a new document." ma:contentTypeScope="" ma:versionID="f84ebe448a5c253c80e26850b97d09f1">
  <xsd:schema xmlns:xsd="http://www.w3.org/2001/XMLSchema" xmlns:xs="http://www.w3.org/2001/XMLSchema" xmlns:p="http://schemas.microsoft.com/office/2006/metadata/properties" xmlns:ns2="2fc616ff-0b71-4421-8167-74a8e87ac07d" xmlns:ns3="ac8912ae-9881-485a-8a3f-782d6d301bbb" targetNamespace="http://schemas.microsoft.com/office/2006/metadata/properties" ma:root="true" ma:fieldsID="a7bc93df204218c83140089bd7c8e2ad" ns2:_="" ns3:_="">
    <xsd:import namespace="2fc616ff-0b71-4421-8167-74a8e87ac07d"/>
    <xsd:import namespace="ac8912ae-9881-485a-8a3f-782d6d301bbb"/>
    <xsd:element name="properties">
      <xsd:complexType>
        <xsd:sequence>
          <xsd:element name="documentManagement">
            <xsd:complexType>
              <xsd:all>
                <xsd:element ref="ns2:MediaServiceMetadata" minOccurs="0"/>
                <xsd:element ref="ns2:MediaServiceFastMetadata"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fc616ff-0b71-4421-8167-74a8e87ac0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LengthInSeconds" ma:index="10"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ac8912ae-9881-485a-8a3f-782d6d301bb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3C51569-1841-47BA-8E2B-98492D83D6AF}"/>
</file>

<file path=customXml/itemProps2.xml><?xml version="1.0" encoding="utf-8"?>
<ds:datastoreItem xmlns:ds="http://schemas.openxmlformats.org/officeDocument/2006/customXml" ds:itemID="{78762ADE-7D6A-4F64-9928-AA4D6F17C6BB}"/>
</file>

<file path=customXml/itemProps3.xml><?xml version="1.0" encoding="utf-8"?>
<ds:datastoreItem xmlns:ds="http://schemas.openxmlformats.org/officeDocument/2006/customXml" ds:itemID="{1ECC1BB9-182D-4D3F-9317-26A36947BFAE}"/>
</file>

<file path=docProps/app.xml><?xml version="1.0" encoding="utf-8"?>
<Properties xmlns="http://schemas.openxmlformats.org/officeDocument/2006/extended-properties" xmlns:vt="http://schemas.openxmlformats.org/officeDocument/2006/docPropsVTypes">
  <Template>Concourse</Template>
  <TotalTime>790</TotalTime>
  <Words>1010</Words>
  <Application>Microsoft Macintosh PowerPoint</Application>
  <PresentationFormat>On-screen Show (4:3)</PresentationFormat>
  <Paragraphs>98</Paragraphs>
  <Slides>27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Calibri</vt:lpstr>
      <vt:lpstr>Lucida Sans Unicode</vt:lpstr>
      <vt:lpstr>Verdana</vt:lpstr>
      <vt:lpstr>Wingdings 2</vt:lpstr>
      <vt:lpstr>Wingdings 3</vt:lpstr>
      <vt:lpstr>Concourse</vt:lpstr>
      <vt:lpstr>   </vt:lpstr>
      <vt:lpstr>PowerPoint Presentation</vt:lpstr>
      <vt:lpstr>Learning Styles in ASD</vt:lpstr>
      <vt:lpstr>The issue of Overselectivity</vt:lpstr>
      <vt:lpstr>Lovaas : Overselective Attention</vt:lpstr>
      <vt:lpstr>Overselect within a stimulus dimension</vt:lpstr>
      <vt:lpstr>SELECTIVITY &amp; FILTERING: APPLICATION</vt:lpstr>
      <vt:lpstr>Why this tunnel vision?</vt:lpstr>
      <vt:lpstr>Strategy...</vt:lpstr>
      <vt:lpstr>Cohen &amp; Johnson </vt:lpstr>
      <vt:lpstr>Rimland</vt:lpstr>
      <vt:lpstr>Ritvo 1968</vt:lpstr>
      <vt:lpstr>Kinsbourne 1987</vt:lpstr>
      <vt:lpstr>Current study</vt:lpstr>
      <vt:lpstr>Sustained attention</vt:lpstr>
      <vt:lpstr>Orienting process</vt:lpstr>
      <vt:lpstr>PowerPoint Presentation</vt:lpstr>
      <vt:lpstr>PowerPoint Presentation</vt:lpstr>
      <vt:lpstr>PowerPoint Presentation</vt:lpstr>
      <vt:lpstr>Language difficulties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ARPITA BHATTACHARYYA</dc:creator>
  <cp:lastModifiedBy>Manjira Sinha</cp:lastModifiedBy>
  <cp:revision>38</cp:revision>
  <dcterms:created xsi:type="dcterms:W3CDTF">2006-08-16T00:00:00Z</dcterms:created>
  <dcterms:modified xsi:type="dcterms:W3CDTF">2022-11-19T05:24:06Z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0x01010019E6A43D5470A34EB44D8E27E1F1734C</vt:lpwstr>
  </property>
</Properties>
</file>

<file path=docProps/thumbnail.jpeg>
</file>